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80" r:id="rId5"/>
    <p:sldId id="283" r:id="rId6"/>
    <p:sldId id="284" r:id="rId7"/>
    <p:sldId id="285" r:id="rId8"/>
    <p:sldId id="286" r:id="rId9"/>
    <p:sldId id="287" r:id="rId10"/>
    <p:sldId id="290" r:id="rId11"/>
    <p:sldId id="291" r:id="rId12"/>
    <p:sldId id="292" r:id="rId13"/>
    <p:sldId id="288" r:id="rId14"/>
    <p:sldId id="289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5" r:id="rId27"/>
    <p:sldId id="301" r:id="rId28"/>
    <p:sldId id="306" r:id="rId29"/>
    <p:sldId id="307" r:id="rId30"/>
    <p:sldId id="308" r:id="rId31"/>
    <p:sldId id="309" r:id="rId32"/>
    <p:sldId id="315" r:id="rId33"/>
    <p:sldId id="316" r:id="rId34"/>
    <p:sldId id="317" r:id="rId35"/>
    <p:sldId id="310" r:id="rId36"/>
    <p:sldId id="311" r:id="rId37"/>
    <p:sldId id="312" r:id="rId38"/>
    <p:sldId id="313" r:id="rId39"/>
    <p:sldId id="318" r:id="rId40"/>
    <p:sldId id="319" r:id="rId41"/>
    <p:sldId id="320" r:id="rId42"/>
    <p:sldId id="321" r:id="rId43"/>
    <p:sldId id="322" r:id="rId44"/>
    <p:sldId id="314" r:id="rId45"/>
    <p:sldId id="323" r:id="rId46"/>
    <p:sldId id="324" r:id="rId47"/>
    <p:sldId id="325" r:id="rId48"/>
    <p:sldId id="326" r:id="rId49"/>
    <p:sldId id="3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3D6D73-9FA1-BE46-9B31-7C09591CD127}">
          <p14:sldIdLst>
            <p14:sldId id="256"/>
          </p14:sldIdLst>
        </p14:section>
        <p14:section name="Incorporating Sustainability into the Financial System" id="{E0AD042F-4FFA-4743-AE0B-A85C8824ABAF}">
          <p14:sldIdLst>
            <p14:sldId id="257"/>
            <p14:sldId id="279"/>
            <p14:sldId id="280"/>
            <p14:sldId id="283"/>
            <p14:sldId id="284"/>
            <p14:sldId id="285"/>
            <p14:sldId id="286"/>
            <p14:sldId id="287"/>
            <p14:sldId id="290"/>
            <p14:sldId id="291"/>
            <p14:sldId id="292"/>
          </p14:sldIdLst>
        </p14:section>
        <p14:section name="Key Actors" id="{92BE8B02-2527-B34A-BBAD-10B7E470132D}">
          <p14:sldIdLst>
            <p14:sldId id="288"/>
            <p14:sldId id="289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ESG Issues and Investment" id="{B3D563F5-E05B-844C-9004-7C2A30496AD0}">
          <p14:sldIdLst>
            <p14:sldId id="299"/>
            <p14:sldId id="300"/>
            <p14:sldId id="302"/>
            <p14:sldId id="303"/>
          </p14:sldIdLst>
        </p14:section>
        <p14:section name="Impact Reporting and Communication" id="{0929D0B3-90AB-D649-B094-5C5A09635C9B}">
          <p14:sldIdLst>
            <p14:sldId id="304"/>
            <p14:sldId id="305"/>
            <p14:sldId id="301"/>
            <p14:sldId id="306"/>
            <p14:sldId id="307"/>
            <p14:sldId id="308"/>
            <p14:sldId id="309"/>
            <p14:sldId id="315"/>
            <p14:sldId id="316"/>
          </p14:sldIdLst>
        </p14:section>
        <p14:section name="TCFD" id="{D72DF52B-4BC9-7045-99D5-1E527E241E42}">
          <p14:sldIdLst>
            <p14:sldId id="317"/>
            <p14:sldId id="310"/>
            <p14:sldId id="311"/>
            <p14:sldId id="312"/>
            <p14:sldId id="313"/>
            <p14:sldId id="318"/>
            <p14:sldId id="319"/>
            <p14:sldId id="320"/>
            <p14:sldId id="321"/>
            <p14:sldId id="322"/>
            <p14:sldId id="314"/>
            <p14:sldId id="323"/>
          </p14:sldIdLst>
        </p14:section>
        <p14:section name="Quiz" id="{6785DA17-747D-A941-8A43-7F293FCADD1A}">
          <p14:sldIdLst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2"/>
    <p:restoredTop sz="94694"/>
  </p:normalViewPr>
  <p:slideViewPr>
    <p:cSldViewPr snapToGrid="0">
      <p:cViewPr varScale="1">
        <p:scale>
          <a:sx n="106" d="100"/>
          <a:sy n="106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21DB-8A1C-489C-B2D5-153D58C1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1B561-154D-58BD-6D74-FD759E7D3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4523-A442-C7E2-F978-8825805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4832-FB35-E80A-FE04-A97C2A5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827A-A3D4-39C4-B075-0FDB581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4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07C2-8D84-7115-CC61-BD7C8E4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058C-0B65-FEC3-3A40-D0CFBAB1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8FD8-01DA-21C1-E9AC-70914EB9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8C9E-44A0-6D4F-EBBD-2543581E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85B6-CD5E-430F-65D8-31B846AC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CCA9D-A972-C2CE-01E1-613498BFD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629F-BEB5-0A0F-A42D-DEAFCB659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94DC-11B1-ABC8-F403-66E8AF89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50D0-9603-CC4A-A1AD-DEA4D7D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DE6F-D1E5-E09F-2CED-845262D8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B687-2973-2A44-A02F-77EBF6CB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AC297-7208-C0FC-9E56-5F07E71A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11C83-0384-EA48-FCC1-CC6B7CCD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A08D-EB32-402A-669B-7CBED57E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6E65F-FF49-AEF5-4586-F3F7AF71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2C11-5ECD-1087-BAA2-D4D3C73C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818B-0B1E-34E4-2340-9D1A59D5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B656-0275-B027-8271-FCEC1BCC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FD8D-3D4F-ECC2-BC21-D06E492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B876-6DFD-1E66-7DFD-F60B3F2A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BBE7-E634-B0C1-BE22-FCB2B1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BCBD-FFC8-2180-B1D8-93B236983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17124-52CD-2F21-1798-CC654B0F4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3C3CA-6FE7-4FF2-07B5-28B34392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8A343-E608-764A-3E11-44C18F3A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40C-C0D5-9BD7-3D0E-BB57050E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8A-C896-E80B-3D86-2B11E53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DEFEF-A0AF-71C4-79D9-53B4ED6B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FB68-9176-87FA-5BC9-22E9DFD2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3B6F-6804-E7E4-A5F7-129B869D2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8E99C-0BBF-ABAA-F25A-FFDF4192F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ACACE-7E47-C841-7444-80C69FF6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D841F-E479-E151-F9A1-CEFBB0C3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4D71-3542-7E8E-2958-2EEF68EF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05C6-9FA4-77B1-7A29-C8B40E6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1F000-7B48-8A33-4B8E-4796843C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1EDE-A008-1DBC-2CC0-C25FBFF1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F7A0-48A0-0879-A4C6-89DF363D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86B8B-28FC-55FD-F856-5B79EC63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0B309-E211-C5E6-4746-742A4791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6A0E-CC40-862F-A6EF-B244DEA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14E-AAEF-6896-FA4C-0832FD3F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6456-D230-9CAB-12AB-D21919A7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678A-1919-A0F2-7BB1-06EC7E60D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37E78-79B3-2F07-AA9B-276053C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845D-F0D8-8B6F-2851-3D0C1A1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8CE0E-F8C4-34A7-C15F-E8D47E8F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AD86-5C03-64D0-198B-94960A30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28F7E-C34A-5970-2484-93975343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E63D8-05F9-F21C-16A0-38130A89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C94E5-F3BF-A9CE-4E46-9B8564F4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C3283-ABD4-3534-7744-F354A029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60DD-6EAA-9F71-2D38-DCD83920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F9358-2B07-D4C5-1D07-CAEE42B3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D6E6F-54E7-4688-35FD-3965B3B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9987-6440-EF03-DDDF-7B7BE5ABD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BC43-22DB-41CB-DEAF-39B9DF9EE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7EEF-64DA-63DE-B6F4-7D8E78B3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SKcvoBKYx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8D3B-D6C2-7C94-C08F-1BC8C54F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</a:t>
            </a:r>
            <a:br>
              <a:rPr lang="en-US" dirty="0"/>
            </a:br>
            <a:r>
              <a:rPr lang="en-US" dirty="0"/>
              <a:t>Sustainable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E270-BE53-C01C-1FC8-CFB240D1B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CC e-Learn</a:t>
            </a:r>
          </a:p>
          <a:p>
            <a:r>
              <a:rPr lang="en-US" dirty="0"/>
              <a:t>Yang Xi’s study note, 2023</a:t>
            </a:r>
          </a:p>
        </p:txBody>
      </p:sp>
    </p:spTree>
    <p:extLst>
      <p:ext uri="{BB962C8B-B14F-4D97-AF65-F5344CB8AC3E}">
        <p14:creationId xmlns:p14="http://schemas.microsoft.com/office/powerpoint/2010/main" val="146176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AE0CF3-B016-ECA5-B0DB-0C6ABFA2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77084"/>
            <a:ext cx="9791700" cy="55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BAE119-4573-4CB6-BF08-A20E08E0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98" y="430055"/>
            <a:ext cx="10230003" cy="59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65508-DA0A-A3F0-4ECE-0A50DD75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95885"/>
            <a:ext cx="6985000" cy="2218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37471-7D9A-C841-BDEF-965435A0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366788"/>
            <a:ext cx="6731000" cy="173847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7249FC-6C23-931F-2412-C1048141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441" y="4157695"/>
            <a:ext cx="7465959" cy="27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D763C-6757-B87F-B04D-6F51523B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9" y="533400"/>
            <a:ext cx="985694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35E440-F4F8-4F7D-51E8-6B01BB82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5" y="680979"/>
            <a:ext cx="10778350" cy="54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157B1C-F961-9823-C15E-B9404D5A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5100"/>
            <a:ext cx="5054600" cy="318616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570CC3-AB93-D79F-9DBF-F542DCC5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40" y="1955800"/>
            <a:ext cx="7540359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2C2790-1083-6A79-2BF9-20B62790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33349"/>
            <a:ext cx="2444750" cy="5244903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6A6F2CC-74C0-40C5-E39F-B192F541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00" y="968375"/>
            <a:ext cx="854468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001B80-0027-B642-21CB-942B414E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5900"/>
            <a:ext cx="7772400" cy="2689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3DC0D-F4C2-CAAA-BFF2-1EF8AF49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50" y="215900"/>
            <a:ext cx="2425700" cy="12827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AA3513E-5427-CFD2-DB0F-419B6AFC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050931"/>
            <a:ext cx="2089150" cy="77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66A17-BCD8-10A1-1427-A4F1A1EC9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" y="4070642"/>
            <a:ext cx="1606550" cy="1117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9D578-9ABB-E09F-B307-C4302DB50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5666153"/>
            <a:ext cx="2192679" cy="772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80A69-A160-BA93-FBC9-244ADCEC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050" y="3247379"/>
            <a:ext cx="8800452" cy="576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F53A37-822C-200F-B8D3-E67FCFFF0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4497809"/>
            <a:ext cx="7772400" cy="312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D4C08E-0EE1-2596-95F6-A3FD7B79C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049" y="5829300"/>
            <a:ext cx="8168154" cy="4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271A8-839B-4458-3D39-08C32759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37" y="275660"/>
            <a:ext cx="10186926" cy="63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51CF5582-FF7E-BE8B-8B04-EEAC859F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527050"/>
            <a:ext cx="7772400" cy="41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8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7B6D0F-5C7F-9CA3-6364-14997702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3" y="332134"/>
            <a:ext cx="10299393" cy="6193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2B9DF-B30A-63D8-9B32-ECDD0699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5257800"/>
            <a:ext cx="4825048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60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758A43D-F9DE-8204-D296-06E0CBEE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20650"/>
            <a:ext cx="3910497" cy="290195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56C7E21-A4E2-0E9D-29B7-2036EE8E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99" y="527050"/>
            <a:ext cx="5556447" cy="2901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DBE47-10B0-47FF-185E-50853C40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00" y="3205176"/>
            <a:ext cx="5162550" cy="1661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6406D-89DC-E6C0-33AB-FF81008F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00" y="5049382"/>
            <a:ext cx="5162550" cy="1687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0B41F12-2096-804B-17F3-153EF9D02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299" y="3744457"/>
            <a:ext cx="5616851" cy="2609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68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1B10E7E1-CFEB-AAC0-49F6-6702609B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4" y="464736"/>
            <a:ext cx="11730371" cy="57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92A61F62-BC87-242C-895A-D0702B04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74" y="745689"/>
            <a:ext cx="10079652" cy="50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8CB3C2-B2A4-858C-8F9B-B9950C01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10" y="691816"/>
            <a:ext cx="9342129" cy="54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3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DB7FD9-E34E-A6C0-9101-F63D9A57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42" y="379800"/>
            <a:ext cx="8852516" cy="6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A636D2-C73B-BEE6-6105-3AEAA666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4206"/>
            <a:ext cx="7772400" cy="60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A9C624-9B03-6218-2431-A1445A0B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18" y="588600"/>
            <a:ext cx="9582164" cy="56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3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C177A7-EBA3-DC56-1F56-48F35199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365250"/>
            <a:ext cx="7772400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3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58C752-229A-9608-4AAC-25DADEAA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38200"/>
            <a:ext cx="7772400" cy="34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5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501AD6-6E8F-BC34-8EC3-5FFE5CE9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635000"/>
            <a:ext cx="7772400" cy="37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7E2CD-03D7-9722-2B07-2EBA064B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23" y="712741"/>
            <a:ext cx="10687353" cy="300611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8F718C5-3DF7-FD7F-A685-99DE4EC1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" y="4102008"/>
            <a:ext cx="3894092" cy="2427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655A1D-8502-A07F-B628-7A8CA222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693" y="4102008"/>
            <a:ext cx="4029463" cy="1981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0A0D17-9A6A-7050-593D-FFC49ACED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546" y="4102008"/>
            <a:ext cx="3695700" cy="2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1467EB-6213-B8FA-4534-F4607A9F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73050"/>
            <a:ext cx="7772400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2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25230E-7095-B842-9F03-504F625C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2" y="768600"/>
            <a:ext cx="7771956" cy="5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5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B7690FA-2041-5773-3C9B-02DA2A2A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39" y="199155"/>
            <a:ext cx="9788721" cy="3795327"/>
          </a:xfrm>
          <a:prstGeom prst="rect">
            <a:avLst/>
          </a:prstGeom>
        </p:spPr>
      </p:pic>
      <p:pic>
        <p:nvPicPr>
          <p:cNvPr id="5" name="Picture 4" descr="A green and white sign&#10;&#10;Description automatically generated with low confidence">
            <a:extLst>
              <a:ext uri="{FF2B5EF4-FFF2-40B4-BE49-F238E27FC236}">
                <a16:creationId xmlns:a16="http://schemas.microsoft.com/office/drawing/2014/main" id="{58E5C61A-5648-F053-2AFA-E6ABBE06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93" y="4137192"/>
            <a:ext cx="5109411" cy="26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7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EFEEED2-234D-5F13-00B6-4D99C048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6909"/>
            <a:ext cx="7772400" cy="43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9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B163C6-803A-CD88-F7F2-14167A94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81" y="566044"/>
            <a:ext cx="9547838" cy="57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3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697D669A-26EB-9B1D-FE39-CCACEEC8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42" y="304008"/>
            <a:ext cx="9765116" cy="62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4B1F21-06A7-9A47-9B6D-C051E265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7" y="82391"/>
            <a:ext cx="10419186" cy="66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2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8CF3DD-6568-5EF4-1A91-49CA9ED10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94" y="594156"/>
            <a:ext cx="10214811" cy="56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9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E6614F-EAB9-1A80-4097-CF34A72B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53" y="312606"/>
            <a:ext cx="10332893" cy="62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9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91B5F5-8D3D-6251-185B-9BA58D9B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10" y="512261"/>
            <a:ext cx="10561580" cy="58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2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50381D-07E2-59F7-94C8-7BF4889B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7950"/>
            <a:ext cx="7258050" cy="504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98BD4-27E7-8247-850B-9DA2B4D4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066288"/>
            <a:ext cx="7772400" cy="725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C8D4F-4A53-45C9-9CB2-FE2DDFDF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5494431"/>
            <a:ext cx="7772400" cy="6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9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50A14F-55A3-86F3-192E-38A02EF1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75" y="451184"/>
            <a:ext cx="10163249" cy="59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1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F132BA-BC7A-925B-8974-3874C0CE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05" y="383138"/>
            <a:ext cx="11273589" cy="60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4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456E66-E326-17FF-1AAA-D7C23A17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" y="1989331"/>
            <a:ext cx="10230880" cy="3870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576B3-6F1D-2CE7-84A4-240AB2C5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" y="436289"/>
            <a:ext cx="7964906" cy="8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0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346D4F1-8C63-3CA4-0FA9-3DCAF7BF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" y="-1"/>
            <a:ext cx="8771022" cy="330309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D94A86-1CEE-F20F-A70E-92547D08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9" y="3303098"/>
            <a:ext cx="9144001" cy="32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3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379450-6265-9585-8CE5-98C57BAF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0013"/>
            <a:ext cx="7772400" cy="53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76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5FE7D43-84EA-9012-9D05-96FEB37C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47" y="586328"/>
            <a:ext cx="9014000" cy="56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97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926485-B345-397B-E195-58542348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9" y="347914"/>
            <a:ext cx="7772400" cy="460850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75F1EE-360A-4B91-E7B7-1358097EC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169" y="347914"/>
            <a:ext cx="4210382" cy="28610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D66410-59A2-85CB-6486-CBAE3672038A}"/>
              </a:ext>
            </a:extLst>
          </p:cNvPr>
          <p:cNvSpPr/>
          <p:nvPr/>
        </p:nvSpPr>
        <p:spPr>
          <a:xfrm>
            <a:off x="104609" y="3561348"/>
            <a:ext cx="4355432" cy="697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1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8A975-42C8-2A98-C452-EF6DAEB7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7" y="154740"/>
            <a:ext cx="7417883" cy="296143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0852BD-96C5-F271-E9ED-D8C4DAD6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34" y="1629944"/>
            <a:ext cx="6486279" cy="50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5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C98CD5-059E-56A5-09F8-E1BCF694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9" y="232611"/>
            <a:ext cx="7772400" cy="493623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949E30-6E3C-2018-819B-49F1967F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77" y="1556753"/>
            <a:ext cx="4836036" cy="53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4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AB2CF6-9B9A-8149-CE86-4E65A7C9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6358"/>
            <a:ext cx="4143459" cy="345473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425FBF-FC3B-2B54-9236-A883B707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224" y="136358"/>
            <a:ext cx="5973344" cy="30682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D0783A-BF85-16BA-2098-EC3D69C3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55" y="3766607"/>
            <a:ext cx="7772400" cy="28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5A5B6-1499-F2EC-AD5B-8D0C8D43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0"/>
            <a:ext cx="10528300" cy="624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6C151-F76C-79DE-3A51-F07B89F1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9" y="5575300"/>
            <a:ext cx="6273377" cy="1160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032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13C05-0242-02B0-21C3-259A4C9A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334372"/>
            <a:ext cx="11083243" cy="1354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143EB-EA18-A8CD-CA90-2FA9BFFCFEB5}"/>
              </a:ext>
            </a:extLst>
          </p:cNvPr>
          <p:cNvSpPr txBox="1"/>
          <p:nvPr/>
        </p:nvSpPr>
        <p:spPr>
          <a:xfrm>
            <a:off x="762000" y="2070100"/>
            <a:ext cx="39880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YouTube: </a:t>
            </a:r>
            <a:r>
              <a:rPr lang="en-SG" b="0" i="0" u="none" strike="noStrike" dirty="0">
                <a:solidFill>
                  <a:srgbClr val="FFFFFF"/>
                </a:solidFill>
                <a:effectLst/>
                <a:latin typeface="YouTube Noto"/>
                <a:hlinkClick r:id="rId3"/>
              </a:rPr>
              <a:t>https://youtu.be/HSKcvoBKYxc</a:t>
            </a:r>
            <a:endParaRPr lang="en-SG" b="0" i="0" u="none" strike="noStrike" dirty="0">
              <a:solidFill>
                <a:srgbClr val="FFFFFF"/>
              </a:solidFill>
              <a:effectLst/>
              <a:latin typeface="YouTube N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ways carbon assets can be stranded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Public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Consumer preference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 down curve of alternatives</a:t>
            </a:r>
          </a:p>
        </p:txBody>
      </p:sp>
    </p:spTree>
    <p:extLst>
      <p:ext uri="{BB962C8B-B14F-4D97-AF65-F5344CB8AC3E}">
        <p14:creationId xmlns:p14="http://schemas.microsoft.com/office/powerpoint/2010/main" val="414790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42B1C-77A8-B737-389D-6717212E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7" y="164974"/>
            <a:ext cx="10593846" cy="65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78EE8-D7E9-950E-E5CF-1376C459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33350"/>
            <a:ext cx="6794500" cy="1867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369B1-F8F1-E61F-F78C-5D458610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108200"/>
            <a:ext cx="911098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D75D9D-1290-3995-4C45-B6B4831D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42" y="292100"/>
            <a:ext cx="9444257" cy="58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6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39</Words>
  <Application>Microsoft Macintosh PowerPoint</Application>
  <PresentationFormat>Widescreen</PresentationFormat>
  <Paragraphs>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YouTube Noto</vt:lpstr>
      <vt:lpstr>Arial</vt:lpstr>
      <vt:lpstr>Calibri</vt:lpstr>
      <vt:lpstr>Calibri Light</vt:lpstr>
      <vt:lpstr>Office Theme</vt:lpstr>
      <vt:lpstr>Fundamentals of  Sustainable 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Xi</dc:creator>
  <cp:lastModifiedBy>Yang, Xi</cp:lastModifiedBy>
  <cp:revision>14</cp:revision>
  <dcterms:created xsi:type="dcterms:W3CDTF">2022-11-28T05:10:33Z</dcterms:created>
  <dcterms:modified xsi:type="dcterms:W3CDTF">2023-03-10T06:11:04Z</dcterms:modified>
</cp:coreProperties>
</file>